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57" r:id="rId5"/>
    <p:sldId id="265" r:id="rId6"/>
    <p:sldId id="264" r:id="rId7"/>
    <p:sldId id="258" r:id="rId8"/>
    <p:sldId id="267" r:id="rId9"/>
    <p:sldId id="266" r:id="rId10"/>
    <p:sldId id="268" r:id="rId11"/>
  </p:sldIdLst>
  <p:sldSz cx="12161838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99"/>
    <a:srgbClr val="CCFFFF"/>
    <a:srgbClr val="0000FF"/>
    <a:srgbClr val="6633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82" y="-84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285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071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231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524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46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901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267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362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3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359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32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7549-5A33-4866-B896-FC3606DA7C09}" type="datetimeFigureOut">
              <a:rPr lang="th-TH" smtClean="0"/>
              <a:pPr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92DF-83EA-446B-9660-4A0D3B13B64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278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shc.ac.th/shc_education/prathom_new/images/orange_fruit_160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61837" cy="6858000"/>
          </a:xfrm>
          <a:prstGeom prst="rect">
            <a:avLst/>
          </a:prstGeom>
          <a:noFill/>
        </p:spPr>
      </p:pic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1008821" y="1643050"/>
            <a:ext cx="10144196" cy="2357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2.9</a:t>
            </a:r>
            <a:endParaRPr lang="th-TH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ระดับความสำเร็จของการพัฒนาปรับปรุงประสิทธิภาพ/ คุณภาพการทำงาน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PMQA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หมวด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(Lean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ผลการค้นหารูปภาพสำหรับ pmqa หมวด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0457" y="1142984"/>
            <a:ext cx="7143736" cy="4571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37317" y="1785926"/>
            <a:ext cx="11287204" cy="3429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Aft>
                <a:spcPts val="0"/>
              </a:spcAft>
              <a:tabLst>
                <a:tab pos="201295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   </a:t>
            </a:r>
          </a:p>
          <a:p>
            <a:pPr marL="285750" lvl="0" indent="53975" algn="l">
              <a:spcAft>
                <a:spcPts val="0"/>
              </a:spcAft>
              <a:tabLst>
                <a:tab pos="201295" algn="l"/>
              </a:tabLst>
            </a:pP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53975" algn="l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Ø"/>
              <a:tabLst>
                <a:tab pos="201295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มุ่งเน้นระบบปฏิบัติการ </a:t>
            </a:r>
            <a:r>
              <a:rPr lang="en-US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(operation focus)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การออกแบบกระบวนการ/ บริหารจัดการ และปรับปรุงผลผลิต/ ผลิตภัณฑ์/ นวัตกรรม และการบริการ</a:t>
            </a:r>
          </a:p>
          <a:p>
            <a:pPr marL="285750" lvl="0" indent="53975" algn="l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Ø"/>
              <a:tabLst>
                <a:tab pos="201295" algn="l"/>
              </a:tabLst>
            </a:pP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53975" algn="l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Ø"/>
              <a:tabLst>
                <a:tab pos="201295" algn="l"/>
              </a:tabLst>
            </a:pPr>
            <a:r>
              <a:rPr lang="th-TH" sz="2400" b="1" spc="-2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การพัฒนาคุณภาพการทำงานปรับปรุงกระบวนการ/ ผลผลิต/ การบริการ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และผลการดำเนินการ รวมทั้งลดความผิดพลาด 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หน่วยงานสามารถใช้แนวทาง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ต่างๆ เช่นระบบ </a:t>
            </a:r>
            <a:r>
              <a:rPr lang="en-US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Lean,</a:t>
            </a:r>
            <a:r>
              <a:rPr lang="en-US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วิธีการของ </a:t>
            </a:r>
            <a:r>
              <a:rPr lang="en-US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Six Sigma</a:t>
            </a:r>
            <a:r>
              <a:rPr lang="en-US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ระบบคุณภาพมาตรฐานสากล (มาตรฐานต่างๆ ตาม </a:t>
            </a:r>
            <a:r>
              <a:rPr lang="en-US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ISO), </a:t>
            </a:r>
            <a:r>
              <a:rPr lang="en-US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PDCA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หรืออื่นๆ </a:t>
            </a:r>
            <a:endParaRPr lang="en-US" sz="2400" b="1" dirty="0" smtClean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Aft>
                <a:spcPts val="0"/>
              </a:spcAft>
              <a:tabLst>
                <a:tab pos="201295" algn="l"/>
              </a:tabLst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080259" y="285728"/>
            <a:ext cx="964413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การพัฒนาปรับปรุงประสิทธิภาพ/ คุณภาพการทำงานด้วยเครื่องมือ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PMQA 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(หมวด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6)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 rot="19575988">
            <a:off x="82713" y="429821"/>
            <a:ext cx="1707883" cy="527124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นิยาม</a:t>
            </a: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82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4969" y="5242829"/>
            <a:ext cx="3249380" cy="1615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มุมมน 7"/>
          <p:cNvSpPr/>
          <p:nvPr/>
        </p:nvSpPr>
        <p:spPr>
          <a:xfrm>
            <a:off x="651631" y="214290"/>
            <a:ext cx="11144328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tabLst>
                <a:tab pos="201295" algn="l"/>
              </a:tabLst>
            </a:pP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ระดับความสำเร็จของการพัฒนาปรับปรุงประสิทธิภาพ/ คุณภาพการทำงาน </a:t>
            </a: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651631" y="1571612"/>
            <a:ext cx="11072890" cy="4857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Aft>
                <a:spcPts val="0"/>
              </a:spcAft>
              <a:tabLst>
                <a:tab pos="201295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	</a:t>
            </a:r>
          </a:p>
          <a:p>
            <a:pPr lvl="0" algn="l">
              <a:spcAft>
                <a:spcPts val="0"/>
              </a:spcAft>
              <a:tabLst>
                <a:tab pos="201295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  <a:p>
            <a:pPr lvl="0" algn="l">
              <a:spcAft>
                <a:spcPts val="0"/>
              </a:spcAft>
              <a:tabLst>
                <a:tab pos="201295" algn="l"/>
              </a:tabLst>
            </a:pP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Aft>
                <a:spcPts val="0"/>
              </a:spcAft>
              <a:tabLst>
                <a:tab pos="201295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พิจารณาประเมินความสำเร็จของเรื่องที่สามารถ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ดำเนินการแล้วเสร็จในรอบการประเมิน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นั้น มีแนวทางการตรวจประเมิน ดังนี้</a:t>
            </a:r>
            <a:endParaRPr lang="en-US" sz="2400" b="1" dirty="0" smtClean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 algn="l">
              <a:spcAft>
                <a:spcPts val="0"/>
              </a:spcAft>
              <a:tabLst>
                <a:tab pos="0" algn="l"/>
                <a:tab pos="381000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1. เรื่องดำเนินการสามารถแล้วเสร็จ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ในรอบปีประเมิน</a:t>
            </a:r>
            <a:r>
              <a:rPr lang="en-US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เรื่อง)</a:t>
            </a:r>
          </a:p>
          <a:p>
            <a:pPr marL="228600" indent="-228600" algn="l">
              <a:spcAft>
                <a:spcPts val="0"/>
              </a:spcAft>
              <a:tabLst>
                <a:tab pos="200025" algn="l"/>
                <a:tab pos="365125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2. การรายงานผลตัวชี้วัดในเชิงคุณภาพ</a:t>
            </a:r>
            <a:r>
              <a:rPr lang="en-US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แสดงถึงกระบวนการ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ได้ </a:t>
            </a:r>
          </a:p>
          <a:p>
            <a:pPr marL="228600" indent="-228600" algn="l">
              <a:spcAft>
                <a:spcPts val="0"/>
              </a:spcAft>
              <a:tabLst>
                <a:tab pos="200025" algn="l"/>
                <a:tab pos="365125" algn="l"/>
              </a:tabLst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อย่างชัดเจน</a:t>
            </a:r>
            <a:endParaRPr lang="en-US" sz="2400" b="1" dirty="0" smtClean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Aft>
                <a:spcPts val="0"/>
              </a:spcAft>
              <a:buSzPts val="1100"/>
              <a:tabLst>
                <a:tab pos="1195388" algn="l"/>
              </a:tabLst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- 	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แสดงถึงความ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เชื่อมโยง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ระหว่างประเด็นปัญหาและความต้องการที่จะ	พัฒนา/ ปรับปรุงกระบวนการ/ วิธีทำงาน 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Aft>
                <a:spcPts val="0"/>
              </a:spcAft>
              <a:buSzPts val="1100"/>
              <a:tabLst>
                <a:tab pos="1195388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   - 	แสดงถึง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การใช้ข้อมูล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ความต้องการของกลุ่มเป้าหมาย/ผู้มีส่วนได้</a:t>
            </a:r>
          </a:p>
          <a:p>
            <a:pPr lvl="0" algn="l">
              <a:spcAft>
                <a:spcPts val="0"/>
              </a:spcAft>
              <a:buSzPts val="1100"/>
              <a:tabLst>
                <a:tab pos="1195388" algn="l"/>
              </a:tabLst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ส่วนเสีย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ในการปรับปรุง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ประสิทธิภาพ/คุณภาพการทำงาน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Aft>
                <a:spcPts val="0"/>
              </a:spcAft>
              <a:buSzPts val="1100"/>
              <a:tabLst>
                <a:tab pos="1195388" algn="l"/>
              </a:tabLst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 	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แสดง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ให้เห็นถึง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ความแตกต่าง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ของกระบวนการ/วิธีทำงาน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เดิม 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และวิธี	ทำงาน</a:t>
            </a:r>
            <a:r>
              <a:rPr lang="th-TH" sz="2400" b="1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ใหม่</a:t>
            </a: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อย่างชัดเจน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Aft>
                <a:spcPts val="0"/>
              </a:spcAft>
              <a:buSzPts val="1100"/>
              <a:tabLst>
                <a:tab pos="914400" algn="l"/>
                <a:tab pos="1195388" algn="l"/>
              </a:tabLst>
            </a:pPr>
            <a:r>
              <a:rPr lang="th-TH" sz="24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3. มีผลลัพธ์ที่แสดงถึงประโยชน์ได้อย่างชัดเจน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 rot="19656016">
            <a:off x="36174" y="318551"/>
            <a:ext cx="1341474" cy="524755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นิยาม</a:t>
            </a: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880519" y="990600"/>
            <a:ext cx="10945654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5" y="181253"/>
            <a:ext cx="1179596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เกณฑ์การประเมิน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สำหรับทุกหน่วยงาน      รอบที่ 1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5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เดือนแรก (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ตค.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กพ.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61)</a:t>
            </a: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/>
        </p:nvGraphicFramePr>
        <p:xfrm>
          <a:off x="1" y="785793"/>
          <a:ext cx="11724520" cy="5857917"/>
        </p:xfrm>
        <a:graphic>
          <a:graphicData uri="http://schemas.openxmlformats.org/drawingml/2006/table">
            <a:tbl>
              <a:tblPr/>
              <a:tblGrid>
                <a:gridCol w="1566755"/>
                <a:gridCol w="8943319"/>
                <a:gridCol w="1214446"/>
              </a:tblGrid>
              <a:tr h="581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ระดับขั้นความสำเร็จ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ขั้นตอน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ดำเนินงาน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 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เดือนแรก (ตุลาคม 2560-กุมภาพันธ์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2561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7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l">
                        <a:spcAft>
                          <a:spcPts val="0"/>
                        </a:spcAft>
                        <a:tabLst>
                          <a:tab pos="162560" algn="l"/>
                        </a:tabLst>
                      </a:pPr>
                      <a:r>
                        <a:rPr lang="th-TH" sz="1800" b="1" spc="-2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ทบทวน วิเคราะห์ปัญหา/โอกาสพัฒนา (</a:t>
                      </a:r>
                      <a:r>
                        <a:rPr lang="en-US" sz="1800" b="1" spc="-2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OFI)</a:t>
                      </a:r>
                      <a:r>
                        <a:rPr lang="th-TH" sz="1800" b="1" spc="-2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จัดลำดับความสำคัญของเรื่องที่ต้องปรับปรุง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(โดยมีการใช้ข้อกำหนดสำคัญ เช่น ภาระหน้าที่ที่กำหนดขีดความสามารถ</a:t>
                      </a:r>
                      <a:r>
                        <a:rPr lang="th-TH" sz="1800" b="1" spc="-3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ของบุคลากร ผลลัพธ์ที่พึงประสงค์ ฯลฯ) มาพิจารณาในการออกแบบกระบวนการทำงาน</a:t>
                      </a:r>
                      <a:endParaRPr lang="en-US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8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spc="-3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800" b="1" spc="-3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spc="-3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</a:t>
                      </a:r>
                      <a:r>
                        <a:rPr lang="th-TH" sz="1800" b="1" spc="-3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การกำหนดเรื่อง/ประเด็นที่ต้องการพัฒนา/ปรับปรุงประสิทธิภาพ/คุณภาพการ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67945" indent="-9017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7945" algn="l"/>
                        </a:tabLst>
                      </a:pPr>
                      <a:r>
                        <a:rPr lang="th-TH" sz="1800" b="1" spc="-3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	ทำงาน ที่แสดงถึงความ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สอดคล้อง</a:t>
                      </a:r>
                      <a:r>
                        <a:rPr lang="th-TH" sz="1800" b="1" spc="-3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เชื่อมโยง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กับยุทธศาสตร์ </a:t>
                      </a:r>
                      <a:r>
                        <a:rPr lang="th-TH" sz="1800" b="1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พันธ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กิจและความต้องการ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คาดหวังของผู้ใช้บริการและผู้มีส่วนได้ส่วนเสียของ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 </a:t>
                      </a:r>
                      <a:r>
                        <a:rPr lang="th-TH" sz="1800" b="1" spc="-3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800" b="1" spc="-3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 คะแนน)  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จัดทำ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แผนพัฒนาปรับปรุงประสิทธิภาพ/คุณภาพการทำงาน (0.5 คะแนน)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ดำเนินการ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ตามแผนฯ ไม่น้อยกว่าร้อยละ 30 ของแผน (0.5 คะแนน)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82563" lvl="0" indent="-182563" algn="l"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มี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การเรียนรู้จากบุคลากร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  ผู้รับบริการ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และผู้มีส่วนได้ส่วนเสียครอบคลุม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ทุกกลุ่มผ่าน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ทางช่องทางต่างๆ (0.5 คะแนน)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ดำเนินการ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ตามแผนฯ ไม่น้อยกว่าร้อยละ 40 ของแผน (0.5 คะแนน)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ค้นหา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วิธีปฏิบัติที่เป็นเลิศหรือค้นหาหน่วยงานที่มีระบบปฏิบัติการ/ผล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การดำเนินการที่ดี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เพื่อ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การเรียนรู้และใช้ประโยชน์ (0.5 คะแนน)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ts val="1100"/>
                        <a:buFont typeface="Angsana New"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ดำเนินการ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ตามแผนฯ ไม่น้อยกว่าร้อยละ 50 ของแผน(0.5 คะแนน)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100"/>
                        <a:buFontTx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จัดเก็บ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ข้อมูลความต้องการบุคลากร ผู้รับบริการและผู้มีส่วนได้ส่วนเสียรวมถึง</a:t>
                      </a: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ตัวอย่าง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100"/>
                        <a:buFontTx/>
                        <a:buNone/>
                        <a:tabLst>
                          <a:tab pos="67945" algn="l"/>
                        </a:tabLst>
                      </a:pPr>
                      <a:r>
                        <a:rPr lang="th-TH" sz="18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หน่วยงาน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ที่วิธีปฏิบัติที่ดี เป็นสารสนเทศเพื่อการใช้ประโยชน์ (0.5 คะแนน)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6055" algn="l"/>
                        </a:tabLs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คะแนนรวม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0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794639" y="142852"/>
            <a:ext cx="8643998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รอบที่ 2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5 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เดือนหลัง (มีนาคม 256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1–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กรกฎาคม 256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508755" y="928670"/>
          <a:ext cx="10930015" cy="5786455"/>
        </p:xfrm>
        <a:graphic>
          <a:graphicData uri="http://schemas.openxmlformats.org/drawingml/2006/table">
            <a:tbl>
              <a:tblPr/>
              <a:tblGrid>
                <a:gridCol w="1461064"/>
                <a:gridCol w="8085683"/>
                <a:gridCol w="1383268"/>
              </a:tblGrid>
              <a:tr h="638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ระดับขั้นความสำเร็จ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ขั้นตอนดำเนินงาน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 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เดือนหลัง (มีนาคม 256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1–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กรกฎาคม 256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082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แสดงให้เห็นถึงการ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ออกแบบที่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มีความสอดคล้องกับความต้องการของผู้รับบริการ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และผู้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มีส่วนได้ส่วนเสียเพื่อผลการดำเนินการที่ดีกว่า/ผลการดำเนินการในอนาคต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9535" algn="l"/>
                        </a:tabLs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ใช้เครื่องมือในการปรับปรุงคุณภาพ การออกแบบพัฒนา/ปรับปรุง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กระบวนงานเพื่อ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ก่อให้เกิดผลผลิต /บริการและผลลัพธ์ในเชิงบวกให้แก่ผู้รับบริการและหรือผู้มีส่วนได้ส่วนเสียที่สำคัญ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  <a:tabLst>
                          <a:tab pos="89535" algn="l"/>
                        </a:tabLs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มีการใช้เทคโนโลยีทางเลือก และมีผลการประเมิน/ทดลองเพื่อสร้างกลไกการป้องกันความผิดพลาด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  <a:tabLst>
                          <a:tab pos="89535" algn="l"/>
                        </a:tabLs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นำผลที่ได้ (ที่ระบุในขั้นตอน 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1-3) 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ไปทบทวน/ปรับแก้ไขเพื่อลดข้อผิดพลาด/ ผลกระทบที่อาจเกิดขึ้น เพื่อให้มั่นใจได้ว่ากระบวนการ/ระบบปฏิบัติการมี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การจัดการ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ห่วงโซ่</a:t>
                      </a:r>
                      <a:r>
                        <a:rPr lang="th-TH" sz="20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อุปทาน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อย่างมีประสิทธิภาพและก่อให้เกิดสภาพแวดล้อมที่ปลอดภัยของสถานที่ทำงาน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thaiDist">
                        <a:spcAft>
                          <a:spcPts val="0"/>
                        </a:spcAft>
                        <a:tabLst>
                          <a:tab pos="89535" algn="l"/>
                        </a:tabLs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สรุปบทเรียนความสำเร็จและการรายงานผลทันรอบระยะเวลาที่กำหนด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20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86055" algn="l"/>
                        </a:tabLs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คะแนนรวม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9210" indent="-8255" algn="ctr">
                        <a:spcAft>
                          <a:spcPts val="0"/>
                        </a:spcAft>
                        <a:tabLst>
                          <a:tab pos="172085" algn="l"/>
                        </a:tabLs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10" descr="ผลการค้นหารูปภาพสำหรับ 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383" y="81904"/>
            <a:ext cx="895339" cy="67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23069" y="1750695"/>
          <a:ext cx="10429947" cy="3392817"/>
        </p:xfrm>
        <a:graphic>
          <a:graphicData uri="http://schemas.openxmlformats.org/drawingml/2006/table">
            <a:tbl>
              <a:tblPr/>
              <a:tblGrid>
                <a:gridCol w="1826039"/>
                <a:gridCol w="1826039"/>
                <a:gridCol w="1827222"/>
                <a:gridCol w="1827222"/>
                <a:gridCol w="1614341"/>
                <a:gridCol w="1509084"/>
              </a:tblGrid>
              <a:tr h="4491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</a:t>
                      </a: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คะแนน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ระดับความสำเร็จของการ</a:t>
                      </a:r>
                      <a:r>
                        <a:rPr lang="th-TH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ดำเนินงาน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9774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ขั้นตอนที่ 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ขั้นตอนที่ 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ขั้นตอนที่ 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ขั้นตอนที่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ขั้นตอนที่</a:t>
                      </a: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/>
                        </a:rPr>
                        <a:t>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1763" y="285728"/>
            <a:ext cx="842968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เกณฑ์การประเมิน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สำหรับทุกหน่วยงาน      </a:t>
            </a:r>
          </a:p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รอบที่ 1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5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เดือนแรก (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ตค.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60-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กพ.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61)</a:t>
            </a:r>
          </a:p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รอบที่ 1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5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เดือนหลัง (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มีค.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1-</a:t>
            </a:r>
            <a:r>
              <a:rPr lang="th-TH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กค.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61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pic>
        <p:nvPicPr>
          <p:cNvPr id="10" name="Picture 2" descr="ผลการค้นหารูปภาพสำหรับ Lean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5435" y="5857892"/>
            <a:ext cx="6184838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3794903" y="714356"/>
            <a:ext cx="8072494" cy="46434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ทุก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หน่วยงานส่งรายงานตาม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แบบฟอร์มที่กำหนด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พร้อม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แนบเอกสาร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หลักฐานในระบบ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ศูนย์ติดตามผลการปฏิบัติงานกรมอนามัย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DOC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4.0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ภายในระยะเวลาที่กำหนด ทั้ง 2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รอบ (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รอบ 5 เดือนแรก และรอบ 5 เดือนหลัง) ดังนี้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ส่งรายงานการประเมินตนเอง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SAR Report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ส่งรายงานผลการดำเนินงานตามแบบฟอร์ม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	  </a:t>
            </a:r>
            <a:b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กำหนด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Special  report)  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ตัวแทนเนื้อหา 2"/>
          <p:cNvSpPr txBox="1">
            <a:spLocks/>
          </p:cNvSpPr>
          <p:nvPr/>
        </p:nvSpPr>
        <p:spPr>
          <a:xfrm>
            <a:off x="437317" y="2290552"/>
            <a:ext cx="3000396" cy="1714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วิธีการจัดเก็บ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ข้อมูล/</a:t>
            </a:r>
          </a:p>
          <a:p>
            <a:pPr marL="0" indent="0" algn="ctr">
              <a:buNone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วิธีการประเมินผล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0" name="AutoShape 2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2" name="AutoShape 4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4" name="AutoShape 6" descr="รูปภาพที่เกี่ยวข้อ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6" name="AutoShape 8" descr="รูปภาพที่เกี่ยวข้อ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60" name="AutoShape 12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62" name="AutoShape 14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64" name="AutoShape 16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66" name="AutoShape 18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72" name="AutoShape 24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74" name="AutoShape 26" descr="ผลการค้นหารูปภาพสำหรับ flower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078" name="Picture 30" descr="ผลการค้นหารูปภาพสำหรับ 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746" y="5928104"/>
            <a:ext cx="1670974" cy="858482"/>
          </a:xfrm>
          <a:prstGeom prst="rect">
            <a:avLst/>
          </a:prstGeom>
          <a:noFill/>
        </p:spPr>
      </p:pic>
      <p:pic>
        <p:nvPicPr>
          <p:cNvPr id="19" name="Picture 30" descr="ผลการค้นหารูปภาพสำหรับ 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853" y="5910642"/>
            <a:ext cx="1785950" cy="875943"/>
          </a:xfrm>
          <a:prstGeom prst="rect">
            <a:avLst/>
          </a:prstGeom>
          <a:noFill/>
        </p:spPr>
      </p:pic>
      <p:pic>
        <p:nvPicPr>
          <p:cNvPr id="20" name="Picture 30" descr="ผลการค้นหารูปภาพสำหรับ 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953" y="5928104"/>
            <a:ext cx="1670974" cy="858482"/>
          </a:xfrm>
          <a:prstGeom prst="rect">
            <a:avLst/>
          </a:prstGeom>
          <a:noFill/>
        </p:spPr>
      </p:pic>
      <p:pic>
        <p:nvPicPr>
          <p:cNvPr id="21" name="Picture 30" descr="ผลการค้นหารูปภาพสำหรับ 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9679" y="5910642"/>
            <a:ext cx="1785950" cy="875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17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3333" y="857232"/>
            <a:ext cx="289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65879" y="305772"/>
            <a:ext cx="11572956" cy="62170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แบบรายงานผลการดำเนินงานเชิงคุณภาพ(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Special Report)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2.9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รายงานผลการดำเนินงานการพัฒนาปรับปรุงประสิทธิภาพ/ คุณภาพการทำงาน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[PMQA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หมวด 6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(LEAN)]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</a:t>
            </a:r>
            <a:r>
              <a: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......</a:t>
            </a:r>
            <a:r>
              <a: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.............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ชื่อกระบวนงาน</a:t>
            </a:r>
            <a:r>
              <a: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สภาพการดำเนินงานในปัจจุบันก่อนการปรับปรุงกระบวนการ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(แสดงการนำข้อมูลสำคัญ เช่น ภาระหน้าที่ที่กำหนด ขีดความสามารถของบุคลากร ผลลัพธ์ที่พึงประสงค์ ฯลฯ เพื่อทบทวนวิเคราะห์ประเด็นปัญหาหรือ โอกาสพัฒนา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(OFI)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เพื่อนำมาพิจารณาออกแบบกระบวนการทำงาน และมีการแสดงถึงความเชื่อมโยงระหว่างประเด็นปัญหาและความต้องการที่จะปรับปรุงกระบวนการทำงาน)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แนบแผนผังกระบวนงานเดิม)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สภาพการดำเนินงานภายหลังการปรับปรุงกระบวนการ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(เปรียบเทียบกับกระบวนการทำงานเดิมกับกระบวนการทำงานใหม่ โดยแสดงให้เห็นถึงการออกแบบกระบวนการทำงานที่สอดคล้องกับความต้องการของผู้รับบริการ และผู้มีส่วนได้ส่วนเสียรวมถึงแสดงให้เห็นการนำเครื่องมือต่างๆ มาใช้ในการพัฒนาคุณภาพการทำงาน และแสดงการประเมินผลการดำเนินงานภายหลังการปรับปรุงกระบวนการ)</a:t>
            </a:r>
          </a:p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แนบแผนผังกระบวนงานใหม่)</a:t>
            </a:r>
          </a:p>
        </p:txBody>
      </p:sp>
      <p:sp>
        <p:nvSpPr>
          <p:cNvPr id="8" name="TextBox 7"/>
          <p:cNvSpPr txBox="1"/>
          <p:nvPr/>
        </p:nvSpPr>
        <p:spPr>
          <a:xfrm rot="20184620">
            <a:off x="8194810" y="3747791"/>
            <a:ext cx="350046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ความยาวไม่เกิน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หน้ากระดาษ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A4</a:t>
            </a:r>
          </a:p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แนบเอกสารอ้างอิงในระบบ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DOC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ผลการค้นหารูปภาพสำหรับ 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52951" y="1071546"/>
            <a:ext cx="776030" cy="581274"/>
          </a:xfrm>
          <a:prstGeom prst="rect">
            <a:avLst/>
          </a:prstGeom>
          <a:noFill/>
        </p:spPr>
      </p:pic>
      <p:pic>
        <p:nvPicPr>
          <p:cNvPr id="6" name="Picture 22" descr="ผลการค้นหารูปภาพสำหรับ fl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383" y="1142984"/>
            <a:ext cx="615562" cy="57862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08887" y="1643050"/>
            <a:ext cx="9215502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กรรมการตรวจประเมิน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ศูนย์สื่อสารสาธารณะ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สำนักงานโครงการขับเคลื่อนกรมอนามัย 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4.0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ฯ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กลุ่มพัฒนาระบบบริหาร</a:t>
            </a:r>
          </a:p>
        </p:txBody>
      </p:sp>
      <p:pic>
        <p:nvPicPr>
          <p:cNvPr id="25602" name="Picture 2" descr="ผลการค้นหารูปภาพสำหรับ evalua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23333" y="5000636"/>
            <a:ext cx="578647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651</Words>
  <Application>Microsoft Office PowerPoint</Application>
  <PresentationFormat>กำหนดเอง</PresentationFormat>
  <Paragraphs>129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ทุกหน่วยงานส่งรายงานตามแบบฟอร์มที่กำหนด พร้อมแนบเอกสาร/หลักฐานในระบบศูนย์ติดตามผลการปฏิบัติงานกรมอนามัย (DOC 4.0) ภายในระยะเวลาที่กำหนด ทั้ง 2 รอบ (รอบ 5 เดือนแรก และรอบ 5 เดือนหลัง) ดังนี้  1. ส่งรายงานการประเมินตนเอง (SAR Report)   2. ส่งรายงานผลการดำเนินงานตามแบบฟอร์มที่                   กำหนด (Special  report)  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ตัวชี้วัดที่ 2.9</dc:title>
  <dc:creator>Admin</dc:creator>
  <cp:lastModifiedBy>Admin</cp:lastModifiedBy>
  <cp:revision>33</cp:revision>
  <dcterms:created xsi:type="dcterms:W3CDTF">2017-11-14T06:20:47Z</dcterms:created>
  <dcterms:modified xsi:type="dcterms:W3CDTF">2018-02-23T03:57:42Z</dcterms:modified>
</cp:coreProperties>
</file>